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80" r:id="rId4"/>
    <p:sldId id="276" r:id="rId5"/>
    <p:sldId id="27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8" r:id="rId24"/>
    <p:sldId id="279" r:id="rId25"/>
    <p:sldId id="275" r:id="rId26"/>
    <p:sldId id="282"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33" autoAdjust="0"/>
    <p:restoredTop sz="94660"/>
  </p:normalViewPr>
  <p:slideViewPr>
    <p:cSldViewPr snapToGrid="0">
      <p:cViewPr varScale="1">
        <p:scale>
          <a:sx n="87" d="100"/>
          <a:sy n="87" d="100"/>
        </p:scale>
        <p:origin x="52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2/5/2025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video" Target="https://www.youtube.com/embed/TChRv8m79z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ideo" Target="https://www.youtube.com/embed/ARN1c5FSdyY"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853369"/>
            <a:ext cx="8915399" cy="998595"/>
          </a:xfrm>
        </p:spPr>
        <p:txBody>
          <a:bodyPr/>
          <a:lstStyle/>
          <a:p>
            <a:r>
              <a:rPr lang="en-US" dirty="0" smtClean="0"/>
              <a:t>Catch the Opportunity	</a:t>
            </a:r>
            <a:endParaRPr lang="en-US" dirty="0"/>
          </a:p>
        </p:txBody>
      </p:sp>
      <p:sp>
        <p:nvSpPr>
          <p:cNvPr id="3" name="Subtitle 2"/>
          <p:cNvSpPr>
            <a:spLocks noGrp="1"/>
          </p:cNvSpPr>
          <p:nvPr>
            <p:ph type="subTitle" idx="1"/>
          </p:nvPr>
        </p:nvSpPr>
        <p:spPr>
          <a:xfrm>
            <a:off x="2589213" y="4369754"/>
            <a:ext cx="8915399" cy="1126283"/>
          </a:xfrm>
        </p:spPr>
        <p:txBody>
          <a:bodyPr>
            <a:normAutofit/>
          </a:bodyPr>
          <a:lstStyle/>
          <a:p>
            <a:r>
              <a:rPr lang="en-US" sz="1600" dirty="0" smtClean="0"/>
              <a:t>Overcoming Leasing and Renewal Objections</a:t>
            </a:r>
          </a:p>
          <a:p>
            <a:r>
              <a:rPr lang="en-US" sz="1600" dirty="0" smtClean="0"/>
              <a:t>Facilitated by: Tracy Chambers, Derek </a:t>
            </a:r>
            <a:r>
              <a:rPr lang="en-US" sz="1600" dirty="0" smtClean="0"/>
              <a:t>Podgornik</a:t>
            </a:r>
            <a:r>
              <a:rPr lang="en-US" sz="1600" dirty="0" smtClean="0"/>
              <a:t>, Kellie Sleeper, and Valerie Whitlock</a:t>
            </a:r>
            <a:endParaRPr lang="en-US" sz="1600" dirty="0"/>
          </a:p>
        </p:txBody>
      </p:sp>
    </p:spTree>
    <p:extLst>
      <p:ext uri="{BB962C8B-B14F-4D97-AF65-F5344CB8AC3E}">
        <p14:creationId xmlns:p14="http://schemas.microsoft.com/office/powerpoint/2010/main" val="21500401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normAutofit/>
          </a:bodyPr>
          <a:lstStyle/>
          <a:p>
            <a:pPr algn="ctr"/>
            <a:r>
              <a:rPr lang="en-US" sz="4000" dirty="0" smtClean="0"/>
              <a:t>Objection #3</a:t>
            </a:r>
            <a:endParaRPr lang="en-US" sz="4000" dirty="0"/>
          </a:p>
        </p:txBody>
      </p:sp>
      <p:sp>
        <p:nvSpPr>
          <p:cNvPr id="3" name="Content Placeholder 2"/>
          <p:cNvSpPr>
            <a:spLocks noGrp="1"/>
          </p:cNvSpPr>
          <p:nvPr>
            <p:ph idx="1"/>
          </p:nvPr>
        </p:nvSpPr>
        <p:spPr/>
        <p:txBody>
          <a:bodyPr>
            <a:normAutofit/>
          </a:bodyPr>
          <a:lstStyle/>
          <a:p>
            <a:pPr marL="0" indent="0" algn="ctr">
              <a:buNone/>
            </a:pPr>
            <a:r>
              <a:rPr lang="en-US" sz="3200" dirty="0" smtClean="0"/>
              <a:t>I can buy a house at these prices!</a:t>
            </a:r>
          </a:p>
        </p:txBody>
      </p:sp>
    </p:spTree>
    <p:extLst>
      <p:ext uri="{BB962C8B-B14F-4D97-AF65-F5344CB8AC3E}">
        <p14:creationId xmlns:p14="http://schemas.microsoft.com/office/powerpoint/2010/main" val="34035878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normAutofit/>
          </a:bodyPr>
          <a:lstStyle/>
          <a:p>
            <a:pPr algn="ctr"/>
            <a:r>
              <a:rPr lang="en-US" sz="4000" dirty="0" smtClean="0"/>
              <a:t>Objection #4</a:t>
            </a:r>
            <a:endParaRPr lang="en-US" sz="4000" dirty="0"/>
          </a:p>
        </p:txBody>
      </p:sp>
      <p:sp>
        <p:nvSpPr>
          <p:cNvPr id="3" name="Content Placeholder 2"/>
          <p:cNvSpPr>
            <a:spLocks noGrp="1"/>
          </p:cNvSpPr>
          <p:nvPr>
            <p:ph idx="1"/>
          </p:nvPr>
        </p:nvSpPr>
        <p:spPr/>
        <p:txBody>
          <a:bodyPr>
            <a:normAutofit/>
          </a:bodyPr>
          <a:lstStyle/>
          <a:p>
            <a:pPr marL="0" indent="0" algn="ctr">
              <a:buNone/>
            </a:pPr>
            <a:r>
              <a:rPr lang="en-US" sz="3200" dirty="0" smtClean="0"/>
              <a:t>I’m looking for a newer built community.</a:t>
            </a:r>
          </a:p>
        </p:txBody>
      </p:sp>
    </p:spTree>
    <p:extLst>
      <p:ext uri="{BB962C8B-B14F-4D97-AF65-F5344CB8AC3E}">
        <p14:creationId xmlns:p14="http://schemas.microsoft.com/office/powerpoint/2010/main" val="41796955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normAutofit/>
          </a:bodyPr>
          <a:lstStyle/>
          <a:p>
            <a:pPr algn="ctr"/>
            <a:r>
              <a:rPr lang="en-US" sz="4000" dirty="0" smtClean="0"/>
              <a:t>Objection #5</a:t>
            </a:r>
            <a:endParaRPr lang="en-US" sz="4000" dirty="0"/>
          </a:p>
        </p:txBody>
      </p:sp>
      <p:sp>
        <p:nvSpPr>
          <p:cNvPr id="3" name="Content Placeholder 2"/>
          <p:cNvSpPr>
            <a:spLocks noGrp="1"/>
          </p:cNvSpPr>
          <p:nvPr>
            <p:ph idx="1"/>
          </p:nvPr>
        </p:nvSpPr>
        <p:spPr/>
        <p:txBody>
          <a:bodyPr>
            <a:normAutofit/>
          </a:bodyPr>
          <a:lstStyle/>
          <a:p>
            <a:pPr marL="0" indent="0" algn="ctr">
              <a:buNone/>
            </a:pPr>
            <a:r>
              <a:rPr lang="en-US" sz="3200" dirty="0" smtClean="0"/>
              <a:t>I have to/may sell my house and am unsure of move-in date.</a:t>
            </a:r>
          </a:p>
          <a:p>
            <a:pPr marL="0" indent="0" algn="ctr">
              <a:buNone/>
            </a:pPr>
            <a:r>
              <a:rPr lang="en-US" sz="3200" dirty="0" smtClean="0"/>
              <a:t>OR</a:t>
            </a:r>
          </a:p>
          <a:p>
            <a:pPr marL="0" indent="0" algn="ctr">
              <a:buNone/>
            </a:pPr>
            <a:r>
              <a:rPr lang="en-US" sz="3200" dirty="0" smtClean="0"/>
              <a:t>I’m in a lease now.</a:t>
            </a:r>
          </a:p>
        </p:txBody>
      </p:sp>
    </p:spTree>
    <p:extLst>
      <p:ext uri="{BB962C8B-B14F-4D97-AF65-F5344CB8AC3E}">
        <p14:creationId xmlns:p14="http://schemas.microsoft.com/office/powerpoint/2010/main" val="16991019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normAutofit/>
          </a:bodyPr>
          <a:lstStyle/>
          <a:p>
            <a:pPr algn="ctr"/>
            <a:r>
              <a:rPr lang="en-US" sz="4000" dirty="0" smtClean="0"/>
              <a:t>Objection #6</a:t>
            </a:r>
            <a:endParaRPr lang="en-US" sz="4000" dirty="0"/>
          </a:p>
        </p:txBody>
      </p:sp>
      <p:sp>
        <p:nvSpPr>
          <p:cNvPr id="3" name="Content Placeholder 2"/>
          <p:cNvSpPr>
            <a:spLocks noGrp="1"/>
          </p:cNvSpPr>
          <p:nvPr>
            <p:ph idx="1"/>
          </p:nvPr>
        </p:nvSpPr>
        <p:spPr/>
        <p:txBody>
          <a:bodyPr>
            <a:normAutofit/>
          </a:bodyPr>
          <a:lstStyle/>
          <a:p>
            <a:pPr marL="0" indent="0" algn="ctr">
              <a:buNone/>
            </a:pPr>
            <a:r>
              <a:rPr lang="en-US" sz="3200" dirty="0" smtClean="0"/>
              <a:t>I prefer to have a bottom or top level apartment and you only have the other one available.</a:t>
            </a:r>
          </a:p>
        </p:txBody>
      </p:sp>
    </p:spTree>
    <p:extLst>
      <p:ext uri="{BB962C8B-B14F-4D97-AF65-F5344CB8AC3E}">
        <p14:creationId xmlns:p14="http://schemas.microsoft.com/office/powerpoint/2010/main" val="36095803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normAutofit/>
          </a:bodyPr>
          <a:lstStyle/>
          <a:p>
            <a:pPr algn="ctr"/>
            <a:r>
              <a:rPr lang="en-US" sz="4000" dirty="0" smtClean="0"/>
              <a:t>Objection #7</a:t>
            </a:r>
            <a:endParaRPr lang="en-US" sz="4000" dirty="0"/>
          </a:p>
        </p:txBody>
      </p:sp>
      <p:sp>
        <p:nvSpPr>
          <p:cNvPr id="3" name="Content Placeholder 2"/>
          <p:cNvSpPr>
            <a:spLocks noGrp="1"/>
          </p:cNvSpPr>
          <p:nvPr>
            <p:ph idx="1"/>
          </p:nvPr>
        </p:nvSpPr>
        <p:spPr/>
        <p:txBody>
          <a:bodyPr>
            <a:normAutofit/>
          </a:bodyPr>
          <a:lstStyle/>
          <a:p>
            <a:pPr marL="0" indent="0" algn="ctr">
              <a:buNone/>
            </a:pPr>
            <a:r>
              <a:rPr lang="en-US" sz="3200" dirty="0" smtClean="0"/>
              <a:t>I prefer a 2-3 bedroom apartment and you’re short 1 bedroom for what we want.</a:t>
            </a:r>
          </a:p>
          <a:p>
            <a:pPr marL="0" indent="0" algn="ctr">
              <a:buNone/>
            </a:pPr>
            <a:r>
              <a:rPr lang="en-US" sz="3200" dirty="0" smtClean="0"/>
              <a:t>OR</a:t>
            </a:r>
          </a:p>
          <a:p>
            <a:pPr marL="0" indent="0" algn="ctr">
              <a:buNone/>
            </a:pPr>
            <a:r>
              <a:rPr lang="en-US" sz="3200" dirty="0" smtClean="0"/>
              <a:t>I prefer 1 bedroom and you only have 2+ bedrooms.</a:t>
            </a:r>
          </a:p>
        </p:txBody>
      </p:sp>
    </p:spTree>
    <p:extLst>
      <p:ext uri="{BB962C8B-B14F-4D97-AF65-F5344CB8AC3E}">
        <p14:creationId xmlns:p14="http://schemas.microsoft.com/office/powerpoint/2010/main" val="36327118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normAutofit/>
          </a:bodyPr>
          <a:lstStyle/>
          <a:p>
            <a:pPr algn="ctr"/>
            <a:r>
              <a:rPr lang="en-US" sz="4000" dirty="0" smtClean="0"/>
              <a:t>Objection #8</a:t>
            </a:r>
            <a:endParaRPr lang="en-US" sz="4000" dirty="0"/>
          </a:p>
        </p:txBody>
      </p:sp>
      <p:sp>
        <p:nvSpPr>
          <p:cNvPr id="3" name="Content Placeholder 2"/>
          <p:cNvSpPr>
            <a:spLocks noGrp="1"/>
          </p:cNvSpPr>
          <p:nvPr>
            <p:ph idx="1"/>
          </p:nvPr>
        </p:nvSpPr>
        <p:spPr/>
        <p:txBody>
          <a:bodyPr>
            <a:normAutofit/>
          </a:bodyPr>
          <a:lstStyle/>
          <a:p>
            <a:pPr marL="0" indent="0" algn="ctr">
              <a:buNone/>
            </a:pPr>
            <a:r>
              <a:rPr lang="en-US" sz="3200" dirty="0" smtClean="0"/>
              <a:t>I prefer a 2-3 bedroom apartment (need more space) and you’re short 1 bedroom for what we want.</a:t>
            </a:r>
          </a:p>
          <a:p>
            <a:pPr marL="0" indent="0" algn="ctr">
              <a:buNone/>
            </a:pPr>
            <a:r>
              <a:rPr lang="en-US" sz="3200" dirty="0" smtClean="0"/>
              <a:t>OR</a:t>
            </a:r>
          </a:p>
          <a:p>
            <a:pPr marL="0" indent="0" algn="ctr">
              <a:buNone/>
            </a:pPr>
            <a:r>
              <a:rPr lang="en-US" sz="3200" dirty="0" smtClean="0"/>
              <a:t>I prefer 1 bedroom and you only have 2+ bedrooms.</a:t>
            </a:r>
          </a:p>
        </p:txBody>
      </p:sp>
    </p:spTree>
    <p:extLst>
      <p:ext uri="{BB962C8B-B14F-4D97-AF65-F5344CB8AC3E}">
        <p14:creationId xmlns:p14="http://schemas.microsoft.com/office/powerpoint/2010/main" val="3461240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normAutofit/>
          </a:bodyPr>
          <a:lstStyle/>
          <a:p>
            <a:pPr algn="ctr"/>
            <a:r>
              <a:rPr lang="en-US" sz="4000" dirty="0" smtClean="0"/>
              <a:t>Objection #9</a:t>
            </a:r>
            <a:endParaRPr lang="en-US" sz="4000" dirty="0"/>
          </a:p>
        </p:txBody>
      </p:sp>
      <p:sp>
        <p:nvSpPr>
          <p:cNvPr id="3" name="Content Placeholder 2"/>
          <p:cNvSpPr>
            <a:spLocks noGrp="1"/>
          </p:cNvSpPr>
          <p:nvPr>
            <p:ph idx="1"/>
          </p:nvPr>
        </p:nvSpPr>
        <p:spPr/>
        <p:txBody>
          <a:bodyPr>
            <a:normAutofit/>
          </a:bodyPr>
          <a:lstStyle/>
          <a:p>
            <a:pPr marL="0" indent="0" algn="ctr">
              <a:buNone/>
            </a:pPr>
            <a:r>
              <a:rPr lang="en-US" sz="3200" dirty="0" smtClean="0"/>
              <a:t>I need to look at other places to compare.</a:t>
            </a:r>
          </a:p>
        </p:txBody>
      </p:sp>
    </p:spTree>
    <p:extLst>
      <p:ext uri="{BB962C8B-B14F-4D97-AF65-F5344CB8AC3E}">
        <p14:creationId xmlns:p14="http://schemas.microsoft.com/office/powerpoint/2010/main" val="39844544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normAutofit/>
          </a:bodyPr>
          <a:lstStyle/>
          <a:p>
            <a:pPr algn="ctr"/>
            <a:r>
              <a:rPr lang="en-US" sz="4000" dirty="0" smtClean="0"/>
              <a:t>Objection #10</a:t>
            </a:r>
            <a:endParaRPr lang="en-US" sz="4000" dirty="0"/>
          </a:p>
        </p:txBody>
      </p:sp>
      <p:sp>
        <p:nvSpPr>
          <p:cNvPr id="3" name="Content Placeholder 2"/>
          <p:cNvSpPr>
            <a:spLocks noGrp="1"/>
          </p:cNvSpPr>
          <p:nvPr>
            <p:ph idx="1"/>
          </p:nvPr>
        </p:nvSpPr>
        <p:spPr/>
        <p:txBody>
          <a:bodyPr>
            <a:normAutofit/>
          </a:bodyPr>
          <a:lstStyle/>
          <a:p>
            <a:pPr marL="0" indent="0" algn="ctr">
              <a:buNone/>
            </a:pPr>
            <a:r>
              <a:rPr lang="en-US" sz="3200" dirty="0" smtClean="0"/>
              <a:t>I’m not sure I’ll qualify.</a:t>
            </a:r>
          </a:p>
        </p:txBody>
      </p:sp>
    </p:spTree>
    <p:extLst>
      <p:ext uri="{BB962C8B-B14F-4D97-AF65-F5344CB8AC3E}">
        <p14:creationId xmlns:p14="http://schemas.microsoft.com/office/powerpoint/2010/main" val="14807800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normAutofit/>
          </a:bodyPr>
          <a:lstStyle/>
          <a:p>
            <a:pPr algn="ctr"/>
            <a:r>
              <a:rPr lang="en-US" sz="4000" dirty="0" smtClean="0"/>
              <a:t>Objection #11</a:t>
            </a:r>
            <a:endParaRPr lang="en-US" sz="4000" dirty="0"/>
          </a:p>
        </p:txBody>
      </p:sp>
      <p:sp>
        <p:nvSpPr>
          <p:cNvPr id="3" name="Content Placeholder 2"/>
          <p:cNvSpPr>
            <a:spLocks noGrp="1"/>
          </p:cNvSpPr>
          <p:nvPr>
            <p:ph idx="1"/>
          </p:nvPr>
        </p:nvSpPr>
        <p:spPr/>
        <p:txBody>
          <a:bodyPr>
            <a:normAutofit/>
          </a:bodyPr>
          <a:lstStyle/>
          <a:p>
            <a:pPr marL="0" indent="0" algn="ctr">
              <a:buNone/>
            </a:pPr>
            <a:r>
              <a:rPr lang="en-US" sz="3200" dirty="0" smtClean="0"/>
              <a:t>I would like a w/d in the apartment.</a:t>
            </a:r>
          </a:p>
        </p:txBody>
      </p:sp>
    </p:spTree>
    <p:extLst>
      <p:ext uri="{BB962C8B-B14F-4D97-AF65-F5344CB8AC3E}">
        <p14:creationId xmlns:p14="http://schemas.microsoft.com/office/powerpoint/2010/main" val="40962391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normAutofit/>
          </a:bodyPr>
          <a:lstStyle/>
          <a:p>
            <a:pPr algn="ctr"/>
            <a:r>
              <a:rPr lang="en-US" sz="4000" dirty="0" smtClean="0"/>
              <a:t>Objection #12</a:t>
            </a:r>
            <a:endParaRPr lang="en-US" sz="4000" dirty="0"/>
          </a:p>
        </p:txBody>
      </p:sp>
      <p:sp>
        <p:nvSpPr>
          <p:cNvPr id="3" name="Content Placeholder 2"/>
          <p:cNvSpPr>
            <a:spLocks noGrp="1"/>
          </p:cNvSpPr>
          <p:nvPr>
            <p:ph idx="1"/>
          </p:nvPr>
        </p:nvSpPr>
        <p:spPr/>
        <p:txBody>
          <a:bodyPr>
            <a:normAutofit/>
          </a:bodyPr>
          <a:lstStyle/>
          <a:p>
            <a:pPr marL="0" indent="0" algn="ctr">
              <a:buNone/>
            </a:pPr>
            <a:r>
              <a:rPr lang="en-US" sz="3200" dirty="0" smtClean="0"/>
              <a:t>I need a pantry in my kitchen/need more storage space in general.</a:t>
            </a:r>
          </a:p>
        </p:txBody>
      </p:sp>
    </p:spTree>
    <p:extLst>
      <p:ext uri="{BB962C8B-B14F-4D97-AF65-F5344CB8AC3E}">
        <p14:creationId xmlns:p14="http://schemas.microsoft.com/office/powerpoint/2010/main" val="21517320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Mission Statement</a:t>
            </a:r>
            <a:endParaRPr lang="en-US" sz="4400" dirty="0"/>
          </a:p>
        </p:txBody>
      </p:sp>
      <p:sp>
        <p:nvSpPr>
          <p:cNvPr id="3" name="Content Placeholder 2"/>
          <p:cNvSpPr>
            <a:spLocks noGrp="1"/>
          </p:cNvSpPr>
          <p:nvPr>
            <p:ph idx="1"/>
          </p:nvPr>
        </p:nvSpPr>
        <p:spPr/>
        <p:txBody>
          <a:bodyPr/>
          <a:lstStyle/>
          <a:p>
            <a:pPr marL="0" indent="0">
              <a:buNone/>
            </a:pPr>
            <a:r>
              <a:rPr lang="en-US" sz="2800" dirty="0" smtClean="0"/>
              <a:t>Infusing </a:t>
            </a:r>
            <a:r>
              <a:rPr lang="en-US" sz="2800" dirty="0"/>
              <a:t>energy, enthusiasm, and proven strategies into the art of handling objections, empowering property management professionals to turn obstacles into opportunities while fostering a vibrant and customer-focused leasing experience</a:t>
            </a:r>
            <a:r>
              <a:rPr lang="en-US" sz="2800" dirty="0" smtClean="0"/>
              <a:t>.</a:t>
            </a:r>
            <a:endParaRPr lang="en-US" sz="2800" dirty="0"/>
          </a:p>
          <a:p>
            <a:pPr marL="0" indent="0">
              <a:buNone/>
            </a:pPr>
            <a:endParaRPr lang="en-US" dirty="0"/>
          </a:p>
        </p:txBody>
      </p:sp>
    </p:spTree>
    <p:extLst>
      <p:ext uri="{BB962C8B-B14F-4D97-AF65-F5344CB8AC3E}">
        <p14:creationId xmlns:p14="http://schemas.microsoft.com/office/powerpoint/2010/main" val="28186142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normAutofit/>
          </a:bodyPr>
          <a:lstStyle/>
          <a:p>
            <a:pPr algn="ctr"/>
            <a:r>
              <a:rPr lang="en-US" sz="4000" dirty="0" smtClean="0"/>
              <a:t>Objection #13</a:t>
            </a:r>
            <a:endParaRPr lang="en-US" sz="4000" dirty="0"/>
          </a:p>
        </p:txBody>
      </p:sp>
      <p:sp>
        <p:nvSpPr>
          <p:cNvPr id="3" name="Content Placeholder 2"/>
          <p:cNvSpPr>
            <a:spLocks noGrp="1"/>
          </p:cNvSpPr>
          <p:nvPr>
            <p:ph idx="1"/>
          </p:nvPr>
        </p:nvSpPr>
        <p:spPr/>
        <p:txBody>
          <a:bodyPr>
            <a:normAutofit/>
          </a:bodyPr>
          <a:lstStyle/>
          <a:p>
            <a:pPr marL="0" indent="0" algn="ctr">
              <a:buNone/>
            </a:pPr>
            <a:r>
              <a:rPr lang="en-US" sz="3200" dirty="0" smtClean="0"/>
              <a:t>I really want a garage.</a:t>
            </a:r>
          </a:p>
        </p:txBody>
      </p:sp>
    </p:spTree>
    <p:extLst>
      <p:ext uri="{BB962C8B-B14F-4D97-AF65-F5344CB8AC3E}">
        <p14:creationId xmlns:p14="http://schemas.microsoft.com/office/powerpoint/2010/main" val="19584667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normAutofit/>
          </a:bodyPr>
          <a:lstStyle/>
          <a:p>
            <a:pPr algn="ctr"/>
            <a:r>
              <a:rPr lang="en-US" sz="4000" dirty="0" smtClean="0"/>
              <a:t>Objection #14</a:t>
            </a:r>
            <a:endParaRPr lang="en-US" sz="4000" dirty="0"/>
          </a:p>
        </p:txBody>
      </p:sp>
      <p:sp>
        <p:nvSpPr>
          <p:cNvPr id="3" name="Content Placeholder 2"/>
          <p:cNvSpPr>
            <a:spLocks noGrp="1"/>
          </p:cNvSpPr>
          <p:nvPr>
            <p:ph idx="1"/>
          </p:nvPr>
        </p:nvSpPr>
        <p:spPr/>
        <p:txBody>
          <a:bodyPr>
            <a:normAutofit/>
          </a:bodyPr>
          <a:lstStyle/>
          <a:p>
            <a:pPr marL="0" indent="0" algn="ctr">
              <a:buNone/>
            </a:pPr>
            <a:r>
              <a:rPr lang="en-US" sz="3200" dirty="0" smtClean="0"/>
              <a:t>I may be looking at a different school zone or what I perceive a safer area.</a:t>
            </a:r>
          </a:p>
        </p:txBody>
      </p:sp>
    </p:spTree>
    <p:extLst>
      <p:ext uri="{BB962C8B-B14F-4D97-AF65-F5344CB8AC3E}">
        <p14:creationId xmlns:p14="http://schemas.microsoft.com/office/powerpoint/2010/main" val="114047127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normAutofit/>
          </a:bodyPr>
          <a:lstStyle/>
          <a:p>
            <a:pPr algn="ctr"/>
            <a:r>
              <a:rPr lang="en-US" sz="4000" dirty="0" smtClean="0"/>
              <a:t>Objection #15</a:t>
            </a:r>
            <a:endParaRPr lang="en-US" sz="4000" dirty="0"/>
          </a:p>
        </p:txBody>
      </p:sp>
      <p:sp>
        <p:nvSpPr>
          <p:cNvPr id="3" name="Content Placeholder 2"/>
          <p:cNvSpPr>
            <a:spLocks noGrp="1"/>
          </p:cNvSpPr>
          <p:nvPr>
            <p:ph idx="1"/>
          </p:nvPr>
        </p:nvSpPr>
        <p:spPr/>
        <p:txBody>
          <a:bodyPr>
            <a:normAutofit/>
          </a:bodyPr>
          <a:lstStyle/>
          <a:p>
            <a:pPr marL="0" indent="0" algn="ctr">
              <a:buNone/>
            </a:pPr>
            <a:r>
              <a:rPr lang="en-US" sz="3200" dirty="0" smtClean="0"/>
              <a:t>Some of your reviews aren’t the best.</a:t>
            </a:r>
          </a:p>
        </p:txBody>
      </p:sp>
    </p:spTree>
    <p:extLst>
      <p:ext uri="{BB962C8B-B14F-4D97-AF65-F5344CB8AC3E}">
        <p14:creationId xmlns:p14="http://schemas.microsoft.com/office/powerpoint/2010/main" val="11724016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Closing With Confidence</a:t>
            </a:r>
            <a:endParaRPr lang="en-US" dirty="0"/>
          </a:p>
        </p:txBody>
      </p:sp>
      <p:sp>
        <p:nvSpPr>
          <p:cNvPr id="3" name="Content Placeholder 2"/>
          <p:cNvSpPr>
            <a:spLocks noGrp="1"/>
          </p:cNvSpPr>
          <p:nvPr>
            <p:ph idx="1"/>
          </p:nvPr>
        </p:nvSpPr>
        <p:spPr/>
        <p:txBody>
          <a:bodyPr/>
          <a:lstStyle/>
          <a:p>
            <a:r>
              <a:rPr lang="en-US" dirty="0" smtClean="0"/>
              <a:t>What are </a:t>
            </a:r>
            <a:r>
              <a:rPr lang="en-US" dirty="0" smtClean="0"/>
              <a:t>some good “closing </a:t>
            </a:r>
            <a:r>
              <a:rPr lang="en-US" dirty="0" smtClean="0"/>
              <a:t>techniques” for when a prospect is just not ready to move forward with the application on-site?</a:t>
            </a:r>
          </a:p>
          <a:p>
            <a:pPr lvl="1"/>
            <a:r>
              <a:rPr lang="en-US" dirty="0"/>
              <a:t>"I really enjoyed showing you around today! Whether you decide to call this home or not, I truly appreciate your time, and I’m here if you ever have any questions."</a:t>
            </a:r>
          </a:p>
          <a:p>
            <a:pPr lvl="1"/>
            <a:r>
              <a:rPr lang="en-US" dirty="0"/>
              <a:t>"I know you’re still weighing your options, so I’ll check in next week to see if you have any questions. In the meantime, would you like me to send over some move-in tips or neighborhood recommendations?"</a:t>
            </a:r>
          </a:p>
          <a:p>
            <a:pPr lvl="1"/>
            <a:r>
              <a:rPr lang="en-US" dirty="0"/>
              <a:t>"Even if the timing isn’t right today, we’d love to welcome you in the future. If anything changes, just reach out, and I’ll be happy to help!"</a:t>
            </a:r>
          </a:p>
          <a:p>
            <a:pPr marL="457200" lvl="1" indent="0">
              <a:buNone/>
            </a:pPr>
            <a:endParaRPr lang="en-US" dirty="0"/>
          </a:p>
        </p:txBody>
      </p:sp>
    </p:spTree>
    <p:extLst>
      <p:ext uri="{BB962C8B-B14F-4D97-AF65-F5344CB8AC3E}">
        <p14:creationId xmlns:p14="http://schemas.microsoft.com/office/powerpoint/2010/main" val="515545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Closing With Confidence</a:t>
            </a:r>
            <a:endParaRPr lang="en-US" dirty="0"/>
          </a:p>
        </p:txBody>
      </p:sp>
      <p:sp>
        <p:nvSpPr>
          <p:cNvPr id="3" name="Content Placeholder 2"/>
          <p:cNvSpPr>
            <a:spLocks noGrp="1"/>
          </p:cNvSpPr>
          <p:nvPr>
            <p:ph idx="1"/>
          </p:nvPr>
        </p:nvSpPr>
        <p:spPr/>
        <p:txBody>
          <a:bodyPr>
            <a:normAutofit/>
          </a:bodyPr>
          <a:lstStyle/>
          <a:p>
            <a:r>
              <a:rPr lang="en-US" sz="2000" dirty="0" smtClean="0"/>
              <a:t>What’s one thing you can do to make a prospect/resident feel special, even if they don’t say “yes” right away?</a:t>
            </a:r>
          </a:p>
          <a:p>
            <a:r>
              <a:rPr lang="en-US" sz="2000" dirty="0" smtClean="0"/>
              <a:t>Have you ever had someone come back later because of a great first experience?  What made the difference?</a:t>
            </a:r>
            <a:endParaRPr lang="en-US" sz="2000" dirty="0"/>
          </a:p>
          <a:p>
            <a:pPr marL="457200" lvl="1" indent="0">
              <a:buNone/>
            </a:pPr>
            <a:endParaRPr lang="en-US" sz="2400" dirty="0"/>
          </a:p>
        </p:txBody>
      </p:sp>
    </p:spTree>
    <p:extLst>
      <p:ext uri="{BB962C8B-B14F-4D97-AF65-F5344CB8AC3E}">
        <p14:creationId xmlns:p14="http://schemas.microsoft.com/office/powerpoint/2010/main" val="1563151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3885" y="1828799"/>
            <a:ext cx="9620728" cy="4197427"/>
          </a:xfrm>
        </p:spPr>
        <p:txBody>
          <a:bodyPr>
            <a:normAutofit/>
          </a:bodyPr>
          <a:lstStyle/>
          <a:p>
            <a:pPr algn="ctr"/>
            <a:r>
              <a:rPr lang="en-US" sz="4000" dirty="0" smtClean="0"/>
              <a:t>What other objections do you experience at your own communities?</a:t>
            </a:r>
            <a:endParaRPr lang="en-US" sz="4000" dirty="0"/>
          </a:p>
        </p:txBody>
      </p:sp>
    </p:spTree>
    <p:extLst>
      <p:ext uri="{BB962C8B-B14F-4D97-AF65-F5344CB8AC3E}">
        <p14:creationId xmlns:p14="http://schemas.microsoft.com/office/powerpoint/2010/main" val="63144430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69175" y="513941"/>
            <a:ext cx="2970593" cy="896218"/>
          </a:xfrm>
        </p:spPr>
        <p:txBody>
          <a:bodyPr>
            <a:normAutofit/>
          </a:bodyPr>
          <a:lstStyle/>
          <a:p>
            <a:r>
              <a:rPr lang="en-US" sz="4800" dirty="0" smtClean="0"/>
              <a:t>Summary</a:t>
            </a:r>
            <a:endParaRPr lang="en-US" sz="4800" dirty="0"/>
          </a:p>
        </p:txBody>
      </p:sp>
      <p:sp>
        <p:nvSpPr>
          <p:cNvPr id="3" name="Content Placeholder 2"/>
          <p:cNvSpPr>
            <a:spLocks noGrp="1"/>
          </p:cNvSpPr>
          <p:nvPr>
            <p:ph idx="1"/>
          </p:nvPr>
        </p:nvSpPr>
        <p:spPr/>
        <p:txBody>
          <a:bodyPr/>
          <a:lstStyle/>
          <a:p>
            <a:pPr marL="0" indent="0" algn="ctr">
              <a:buNone/>
            </a:pPr>
            <a:r>
              <a:rPr lang="en-US" dirty="0"/>
              <a:t>In summary, we’ll come across many different objections daily.  We need to know that in order to resolve and overcome </a:t>
            </a:r>
            <a:r>
              <a:rPr lang="en-US" dirty="0" smtClean="0"/>
              <a:t>them, </a:t>
            </a:r>
            <a:r>
              <a:rPr lang="en-US" dirty="0"/>
              <a:t>we need to truly understand what the actual objections are.  By asking follow-up and exploratory questions and actively listening to what they’re saying instead of figuring out how we can respond, we can gather more information and figure out solutions for the prospect or resident.  And when implementing FISH! Philosophies into your presentations, you’ll create that unique experience for prospects and residents where they’ll never forget you!  We may not have covered each of the objections you experience at your own community on a regular basis today, but each of you should have a list of what you come across and different </a:t>
            </a:r>
            <a:r>
              <a:rPr lang="en-US" dirty="0" smtClean="0"/>
              <a:t>solutions </a:t>
            </a:r>
            <a:r>
              <a:rPr lang="en-US" dirty="0"/>
              <a:t>in order to overcome them</a:t>
            </a:r>
            <a:r>
              <a:rPr lang="en-US" dirty="0" smtClean="0"/>
              <a:t>.</a:t>
            </a:r>
          </a:p>
          <a:p>
            <a:pPr marL="0" indent="0" algn="ctr">
              <a:buNone/>
            </a:pPr>
            <a:r>
              <a:rPr lang="en-US" dirty="0" smtClean="0"/>
              <a:t>Happy </a:t>
            </a:r>
            <a:r>
              <a:rPr lang="en-US" dirty="0"/>
              <a:t>Leasing and Renewals!</a:t>
            </a:r>
          </a:p>
          <a:p>
            <a:pPr marL="0" indent="0">
              <a:buNone/>
            </a:pPr>
            <a:endParaRPr lang="en-US" dirty="0"/>
          </a:p>
        </p:txBody>
      </p:sp>
    </p:spTree>
    <p:extLst>
      <p:ext uri="{BB962C8B-B14F-4D97-AF65-F5344CB8AC3E}">
        <p14:creationId xmlns:p14="http://schemas.microsoft.com/office/powerpoint/2010/main" val="17594011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Listening By Interrupting</a:t>
            </a:r>
            <a:endParaRPr lang="en-US" dirty="0"/>
          </a:p>
        </p:txBody>
      </p:sp>
      <p:pic>
        <p:nvPicPr>
          <p:cNvPr id="4" name="TChRv8m79zs"/>
          <p:cNvPicPr>
            <a:picLocks noGrp="1" noRot="1" noChangeAspect="1"/>
          </p:cNvPicPr>
          <p:nvPr>
            <p:ph idx="1"/>
            <a:videoFile r:link="rId1"/>
          </p:nvPr>
        </p:nvPicPr>
        <p:blipFill>
          <a:blip r:embed="rId3"/>
          <a:stretch>
            <a:fillRect/>
          </a:stretch>
        </p:blipFill>
        <p:spPr>
          <a:xfrm>
            <a:off x="2592925" y="1517357"/>
            <a:ext cx="7643643" cy="4299549"/>
          </a:xfrm>
          <a:prstGeom prst="rect">
            <a:avLst/>
          </a:prstGeom>
        </p:spPr>
      </p:pic>
    </p:spTree>
    <p:extLst>
      <p:ext uri="{BB962C8B-B14F-4D97-AF65-F5344CB8AC3E}">
        <p14:creationId xmlns:p14="http://schemas.microsoft.com/office/powerpoint/2010/main" val="9534432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042751"/>
            <a:ext cx="8911687" cy="1280890"/>
          </a:xfrm>
        </p:spPr>
        <p:txBody>
          <a:bodyPr>
            <a:normAutofit/>
          </a:bodyPr>
          <a:lstStyle/>
          <a:p>
            <a:r>
              <a:rPr lang="en-US" dirty="0" smtClean="0"/>
              <a:t>What’s an objection and what are the two general types we come across?</a:t>
            </a:r>
            <a:endParaRPr lang="en-US" dirty="0"/>
          </a:p>
        </p:txBody>
      </p:sp>
      <p:sp>
        <p:nvSpPr>
          <p:cNvPr id="3" name="Content Placeholder 2"/>
          <p:cNvSpPr>
            <a:spLocks noGrp="1"/>
          </p:cNvSpPr>
          <p:nvPr>
            <p:ph idx="1"/>
          </p:nvPr>
        </p:nvSpPr>
        <p:spPr>
          <a:xfrm>
            <a:off x="2589212" y="2607326"/>
            <a:ext cx="8915400" cy="3777622"/>
          </a:xfrm>
        </p:spPr>
        <p:txBody>
          <a:bodyPr>
            <a:normAutofit lnSpcReduction="10000"/>
          </a:bodyPr>
          <a:lstStyle/>
          <a:p>
            <a:r>
              <a:rPr lang="en-US" sz="2200" dirty="0"/>
              <a:t>Objections – a reason or objection presented in opposition.  In our case, a reason a prospect won’t rent or resident won’t renew.</a:t>
            </a:r>
          </a:p>
          <a:p>
            <a:r>
              <a:rPr lang="en-US" sz="2200" dirty="0" smtClean="0"/>
              <a:t>Verbal – when the person tells you exactly why they won’t lease or renew.</a:t>
            </a:r>
          </a:p>
          <a:p>
            <a:r>
              <a:rPr lang="en-US" sz="2200" dirty="0" smtClean="0"/>
              <a:t>Non-verbal – underlying objections that are not directly disclosed</a:t>
            </a:r>
            <a:r>
              <a:rPr lang="en-US" sz="2200" dirty="0" smtClean="0"/>
              <a:t>.</a:t>
            </a:r>
          </a:p>
          <a:p>
            <a:r>
              <a:rPr lang="en-US" sz="2200" dirty="0" smtClean="0"/>
              <a:t>Objections are often just surface answers where we have to dig deeper and find the true objection so we can successfully close the lease/renewal!</a:t>
            </a:r>
            <a:endParaRPr lang="en-US" sz="2200" dirty="0"/>
          </a:p>
        </p:txBody>
      </p:sp>
    </p:spTree>
    <p:extLst>
      <p:ext uri="{BB962C8B-B14F-4D97-AF65-F5344CB8AC3E}">
        <p14:creationId xmlns:p14="http://schemas.microsoft.com/office/powerpoint/2010/main" val="2413130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042751"/>
            <a:ext cx="8911687" cy="1280890"/>
          </a:xfrm>
        </p:spPr>
        <p:txBody>
          <a:bodyPr/>
          <a:lstStyle/>
          <a:p>
            <a:r>
              <a:rPr lang="en-US" dirty="0" smtClean="0"/>
              <a:t>I Need To Think About It!</a:t>
            </a:r>
            <a:endParaRPr lang="en-US" dirty="0"/>
          </a:p>
        </p:txBody>
      </p:sp>
      <p:pic>
        <p:nvPicPr>
          <p:cNvPr id="4" name="ARN1c5FSdyY"/>
          <p:cNvPicPr>
            <a:picLocks noGrp="1" noRot="1" noChangeAspect="1"/>
          </p:cNvPicPr>
          <p:nvPr>
            <p:ph idx="1"/>
            <a:videoFile r:link="rId1"/>
          </p:nvPr>
        </p:nvPicPr>
        <p:blipFill>
          <a:blip r:embed="rId3"/>
          <a:stretch>
            <a:fillRect/>
          </a:stretch>
        </p:blipFill>
        <p:spPr>
          <a:xfrm>
            <a:off x="2592925" y="1990432"/>
            <a:ext cx="7507700" cy="4223081"/>
          </a:xfrm>
          <a:prstGeom prst="rect">
            <a:avLst/>
          </a:prstGeom>
        </p:spPr>
      </p:pic>
    </p:spTree>
    <p:extLst>
      <p:ext uri="{BB962C8B-B14F-4D97-AF65-F5344CB8AC3E}">
        <p14:creationId xmlns:p14="http://schemas.microsoft.com/office/powerpoint/2010/main" val="33981531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 FISH! Principals apply to Overcoming Objections?</a:t>
            </a:r>
            <a:endParaRPr lang="en-US" dirty="0"/>
          </a:p>
        </p:txBody>
      </p:sp>
      <p:sp>
        <p:nvSpPr>
          <p:cNvPr id="3" name="Content Placeholder 2"/>
          <p:cNvSpPr>
            <a:spLocks noGrp="1"/>
          </p:cNvSpPr>
          <p:nvPr>
            <p:ph idx="1"/>
          </p:nvPr>
        </p:nvSpPr>
        <p:spPr>
          <a:xfrm>
            <a:off x="1861851" y="1905000"/>
            <a:ext cx="9642761" cy="4727154"/>
          </a:xfrm>
        </p:spPr>
        <p:txBody>
          <a:bodyPr>
            <a:normAutofit lnSpcReduction="10000"/>
          </a:bodyPr>
          <a:lstStyle/>
          <a:p>
            <a:r>
              <a:rPr lang="en-US" dirty="0" smtClean="0"/>
              <a:t>Choose Your Attitude</a:t>
            </a:r>
          </a:p>
          <a:p>
            <a:pPr lvl="1"/>
            <a:r>
              <a:rPr lang="en-US" dirty="0" smtClean="0"/>
              <a:t>Maintain a positive and open mind.</a:t>
            </a:r>
          </a:p>
          <a:p>
            <a:pPr lvl="1"/>
            <a:r>
              <a:rPr lang="en-US" dirty="0" smtClean="0"/>
              <a:t>Demonstrate confidence in your product and team.</a:t>
            </a:r>
          </a:p>
          <a:p>
            <a:pPr lvl="1"/>
            <a:r>
              <a:rPr lang="en-US" dirty="0" smtClean="0"/>
              <a:t>If you hear “no,” figure out why, what we can do, and/or how we can learn from it.</a:t>
            </a:r>
          </a:p>
          <a:p>
            <a:r>
              <a:rPr lang="en-US" dirty="0" smtClean="0"/>
              <a:t>Play</a:t>
            </a:r>
          </a:p>
          <a:p>
            <a:pPr lvl="1"/>
            <a:r>
              <a:rPr lang="en-US" dirty="0" smtClean="0"/>
              <a:t>Keep a light-hearted approach.</a:t>
            </a:r>
          </a:p>
          <a:p>
            <a:pPr lvl="1"/>
            <a:r>
              <a:rPr lang="en-US" dirty="0" smtClean="0"/>
              <a:t>Create a fun/engaging experience.</a:t>
            </a:r>
          </a:p>
          <a:p>
            <a:r>
              <a:rPr lang="en-US" dirty="0" smtClean="0"/>
              <a:t>Make Their Day</a:t>
            </a:r>
          </a:p>
          <a:p>
            <a:pPr lvl="1"/>
            <a:r>
              <a:rPr lang="en-US" dirty="0" smtClean="0"/>
              <a:t>Take care of their needs and find alternate options that solve their objections.</a:t>
            </a:r>
          </a:p>
          <a:p>
            <a:pPr lvl="1"/>
            <a:r>
              <a:rPr lang="en-US" dirty="0" smtClean="0"/>
              <a:t>Maintain a positive atmosphere and express hospitality/show empathy appropriately.</a:t>
            </a:r>
          </a:p>
          <a:p>
            <a:r>
              <a:rPr lang="en-US" dirty="0" smtClean="0"/>
              <a:t>Be Present</a:t>
            </a:r>
          </a:p>
          <a:p>
            <a:pPr lvl="1"/>
            <a:r>
              <a:rPr lang="en-US" dirty="0" smtClean="0"/>
              <a:t>Active listening and truly understating their objection.</a:t>
            </a:r>
          </a:p>
          <a:p>
            <a:pPr lvl="1"/>
            <a:r>
              <a:rPr lang="en-US" dirty="0" smtClean="0"/>
              <a:t>Avoid distractions and make them your primary focus.</a:t>
            </a:r>
            <a:endParaRPr lang="en-US" dirty="0"/>
          </a:p>
        </p:txBody>
      </p:sp>
    </p:spTree>
    <p:extLst>
      <p:ext uri="{BB962C8B-B14F-4D97-AF65-F5344CB8AC3E}">
        <p14:creationId xmlns:p14="http://schemas.microsoft.com/office/powerpoint/2010/main" val="4246142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1" end="1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98852" y="657158"/>
            <a:ext cx="5823962" cy="1138591"/>
          </a:xfrm>
        </p:spPr>
        <p:txBody>
          <a:bodyPr>
            <a:normAutofit/>
          </a:bodyPr>
          <a:lstStyle/>
          <a:p>
            <a:r>
              <a:rPr lang="en-US" sz="6600" dirty="0" smtClean="0"/>
              <a:t>GAME TIME!!!</a:t>
            </a:r>
            <a:endParaRPr lang="en-US" sz="6600" dirty="0"/>
          </a:p>
        </p:txBody>
      </p:sp>
      <p:sp>
        <p:nvSpPr>
          <p:cNvPr id="4" name="TextBox 3"/>
          <p:cNvSpPr txBox="1"/>
          <p:nvPr/>
        </p:nvSpPr>
        <p:spPr>
          <a:xfrm>
            <a:off x="2908454" y="2412694"/>
            <a:ext cx="6114360" cy="954107"/>
          </a:xfrm>
          <a:prstGeom prst="rect">
            <a:avLst/>
          </a:prstGeom>
          <a:noFill/>
        </p:spPr>
        <p:txBody>
          <a:bodyPr wrap="square" rtlCol="0">
            <a:spAutoFit/>
          </a:bodyPr>
          <a:lstStyle/>
          <a:p>
            <a:pPr algn="ctr"/>
            <a:r>
              <a:rPr lang="en-US" sz="2800" dirty="0" smtClean="0"/>
              <a:t>Understanding and Overcoming Common Objections Game</a:t>
            </a:r>
            <a:endParaRPr lang="en-US" sz="2800" dirty="0"/>
          </a:p>
        </p:txBody>
      </p:sp>
    </p:spTree>
    <p:extLst>
      <p:ext uri="{BB962C8B-B14F-4D97-AF65-F5344CB8AC3E}">
        <p14:creationId xmlns:p14="http://schemas.microsoft.com/office/powerpoint/2010/main" val="22120079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normAutofit/>
          </a:bodyPr>
          <a:lstStyle/>
          <a:p>
            <a:pPr algn="ctr"/>
            <a:r>
              <a:rPr lang="en-US" sz="4000" dirty="0" smtClean="0"/>
              <a:t>Objection #1</a:t>
            </a:r>
            <a:endParaRPr lang="en-US" sz="4000" dirty="0"/>
          </a:p>
        </p:txBody>
      </p:sp>
      <p:sp>
        <p:nvSpPr>
          <p:cNvPr id="3" name="Content Placeholder 2"/>
          <p:cNvSpPr>
            <a:spLocks noGrp="1"/>
          </p:cNvSpPr>
          <p:nvPr>
            <p:ph idx="1"/>
          </p:nvPr>
        </p:nvSpPr>
        <p:spPr/>
        <p:txBody>
          <a:bodyPr>
            <a:normAutofit/>
          </a:bodyPr>
          <a:lstStyle/>
          <a:p>
            <a:pPr marL="0" indent="0" algn="ctr">
              <a:buNone/>
            </a:pPr>
            <a:r>
              <a:rPr lang="en-US" sz="3200" dirty="0" smtClean="0"/>
              <a:t>Price is higher than comps / Too expensive / New communities at similar pricing / Raising rents without anything in return</a:t>
            </a:r>
          </a:p>
        </p:txBody>
      </p:sp>
    </p:spTree>
    <p:extLst>
      <p:ext uri="{BB962C8B-B14F-4D97-AF65-F5344CB8AC3E}">
        <p14:creationId xmlns:p14="http://schemas.microsoft.com/office/powerpoint/2010/main" val="26598732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normAutofit/>
          </a:bodyPr>
          <a:lstStyle/>
          <a:p>
            <a:pPr algn="ctr"/>
            <a:r>
              <a:rPr lang="en-US" sz="4000" dirty="0" smtClean="0"/>
              <a:t>Objection #2</a:t>
            </a:r>
            <a:endParaRPr lang="en-US" sz="4000" dirty="0"/>
          </a:p>
        </p:txBody>
      </p:sp>
      <p:sp>
        <p:nvSpPr>
          <p:cNvPr id="3" name="Content Placeholder 2"/>
          <p:cNvSpPr>
            <a:spLocks noGrp="1"/>
          </p:cNvSpPr>
          <p:nvPr>
            <p:ph idx="1"/>
          </p:nvPr>
        </p:nvSpPr>
        <p:spPr/>
        <p:txBody>
          <a:bodyPr>
            <a:normAutofit/>
          </a:bodyPr>
          <a:lstStyle/>
          <a:p>
            <a:pPr marL="0" indent="0" algn="ctr">
              <a:buNone/>
            </a:pPr>
            <a:r>
              <a:rPr lang="en-US" sz="3200" dirty="0" smtClean="0"/>
              <a:t>My spouse/roommate needs to see it first.</a:t>
            </a:r>
          </a:p>
        </p:txBody>
      </p:sp>
    </p:spTree>
    <p:extLst>
      <p:ext uri="{BB962C8B-B14F-4D97-AF65-F5344CB8AC3E}">
        <p14:creationId xmlns:p14="http://schemas.microsoft.com/office/powerpoint/2010/main" val="1231323622"/>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71</TotalTime>
  <Words>876</Words>
  <Application>Microsoft Office PowerPoint</Application>
  <PresentationFormat>Widescreen</PresentationFormat>
  <Paragraphs>76</Paragraphs>
  <Slides>26</Slides>
  <Notes>0</Notes>
  <HiddenSlides>0</HiddenSlides>
  <MMClips>2</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Century Gothic</vt:lpstr>
      <vt:lpstr>Wingdings 3</vt:lpstr>
      <vt:lpstr>Wisp</vt:lpstr>
      <vt:lpstr>Catch the Opportunity </vt:lpstr>
      <vt:lpstr>Mission Statement</vt:lpstr>
      <vt:lpstr>Listening By Interrupting</vt:lpstr>
      <vt:lpstr>What’s an objection and what are the two general types we come across?</vt:lpstr>
      <vt:lpstr>I Need To Think About It!</vt:lpstr>
      <vt:lpstr>How do FISH! Principals apply to Overcoming Objections?</vt:lpstr>
      <vt:lpstr>GAME TIME!!!</vt:lpstr>
      <vt:lpstr>Objection #1</vt:lpstr>
      <vt:lpstr>Objection #2</vt:lpstr>
      <vt:lpstr>Objection #3</vt:lpstr>
      <vt:lpstr>Objection #4</vt:lpstr>
      <vt:lpstr>Objection #5</vt:lpstr>
      <vt:lpstr>Objection #6</vt:lpstr>
      <vt:lpstr>Objection #7</vt:lpstr>
      <vt:lpstr>Objection #8</vt:lpstr>
      <vt:lpstr>Objection #9</vt:lpstr>
      <vt:lpstr>Objection #10</vt:lpstr>
      <vt:lpstr>Objection #11</vt:lpstr>
      <vt:lpstr>Objection #12</vt:lpstr>
      <vt:lpstr>Objection #13</vt:lpstr>
      <vt:lpstr>Objection #14</vt:lpstr>
      <vt:lpstr>Objection #15</vt:lpstr>
      <vt:lpstr>Closing With Confidence</vt:lpstr>
      <vt:lpstr>Closing With Confidence</vt:lpstr>
      <vt:lpstr>What other objections do you experience at your own communities?</vt:lpstr>
      <vt:lpstr>Summary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Catch the Opportunity</dc:title>
  <dc:creator>Matt Devero</dc:creator>
  <cp:lastModifiedBy>Matt Devero</cp:lastModifiedBy>
  <cp:revision>10</cp:revision>
  <dcterms:created xsi:type="dcterms:W3CDTF">2025-02-04T18:58:13Z</dcterms:created>
  <dcterms:modified xsi:type="dcterms:W3CDTF">2025-02-05T15:41:06Z</dcterms:modified>
</cp:coreProperties>
</file>